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Petrona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  <p:embeddedFont>
      <p:font typeface="Inter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3-1.png>
</file>

<file path=ppt/media/image-4-1.png>
</file>

<file path=ppt/media/image-6-1.png>
</file>

<file path=ppt/media/image-7-1.png>
</file>

<file path=ppt/media/image-7-2.png>
</file>

<file path=ppt/media/image-7-3.svg>
</file>

<file path=ppt/media/image-7-4.png>
</file>

<file path=ppt/media/image-7-5.svg>
</file>

<file path=ppt/media/image-7-6.png>
</file>

<file path=ppt/media/image-7-7.svg>
</file>

<file path=ppt/media/image-7-8.png>
</file>

<file path=ppt/media/image-7-9.sv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slideLayout" Target="../slideLayouts/slideLayout8.xml"/><Relationship Id="rId11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40280"/>
            <a:ext cx="7556421" cy="3118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Explainable AI: Designing Domain-Specific Frameworks for Trust and Regulatory Compliance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5698927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Master's Thesis Review | AI Governance &amp; Ethics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0423"/>
            <a:ext cx="10410706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Methodology, Tech Stack &amp; Timeline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71367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XAI Techniques: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SHAP (SHapley Additive exPlanations) for global and local interpretability; LIME for model-agnostic local explanations; Fairlearn for bias quantification.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2144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Technology Stack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793790" y="45381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Languages: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Python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803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Libraries: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scikit-learn, TensorFlow/PyTorch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225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XAI Tools: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SHAP, LIME, Fairlearn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647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Plotly, Streamlit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3069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UCI Heart Disease, Diabetes, Credit (public)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392144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Thesis 2: Next Steps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7599521" y="45381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Q1: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Build X-Trust MVP, integrate audit modules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9803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Q2: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Develop MedExplain interface, clinical validation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4225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Q3: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End-to-end testing, performance optimization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58647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Q4: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Documentation, publication, thesis defense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0427"/>
            <a:ext cx="8608100" cy="1075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450"/>
              </a:lnSpc>
              <a:buNone/>
            </a:pPr>
            <a:r>
              <a:rPr lang="en-US" sz="6750" b="1" dirty="0">
                <a:solidFill>
                  <a:srgbClr val="FAA1A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                  </a:t>
            </a:r>
            <a:endParaRPr lang="en-US" sz="6750" dirty="0"/>
          </a:p>
        </p:txBody>
      </p:sp>
      <p:sp>
        <p:nvSpPr>
          <p:cNvPr id="3" name="Text 1"/>
          <p:cNvSpPr/>
          <p:nvPr/>
        </p:nvSpPr>
        <p:spPr>
          <a:xfrm>
            <a:off x="793790" y="39900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693087"/>
            <a:ext cx="9324975" cy="1075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450"/>
              </a:lnSpc>
              <a:buNone/>
            </a:pPr>
            <a:r>
              <a:rPr lang="en-US" sz="6750" b="1" dirty="0">
                <a:solidFill>
                  <a:srgbClr val="FAA1A1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                     </a:t>
            </a:r>
            <a:pPr algn="l" indent="0" marL="0">
              <a:lnSpc>
                <a:spcPts val="8450"/>
              </a:lnSpc>
              <a:buNone/>
            </a:pPr>
            <a:r>
              <a:rPr lang="en-US" sz="6750" b="1" dirty="0">
                <a:solidFill>
                  <a:srgbClr val="3371A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 YOU </a:t>
            </a:r>
            <a:endParaRPr lang="en-US" sz="6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3094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Thesis Roadmap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176343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outlines our investigation into Explainable AI (XAI) frameworks that bridge the gap between model accuracy and interpretability. We address the urgent need for transparent AI systems in high-stakes domains where accountability, trust, and regulatory compliance are non-negotiable.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2020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875246"/>
            <a:ext cx="6407944" cy="30480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4049554"/>
            <a:ext cx="427708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Define the Black-Box Problem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793790" y="457557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 opacity, bias, and regulatory risks in deep learning.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28548" y="352020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3875246"/>
            <a:ext cx="6408063" cy="30480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10" name="Text 8"/>
          <p:cNvSpPr/>
          <p:nvPr/>
        </p:nvSpPr>
        <p:spPr>
          <a:xfrm>
            <a:off x="7428548" y="4049554"/>
            <a:ext cx="3223379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Validate XAI Solutions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7428548" y="4575572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bias detection and explainability techniques on real datasets.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69821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6053257"/>
            <a:ext cx="6407944" cy="30480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622756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Build Two Platforms</a:t>
            </a:r>
            <a:endParaRPr lang="en-US" sz="2450" dirty="0"/>
          </a:p>
        </p:txBody>
      </p:sp>
      <p:sp>
        <p:nvSpPr>
          <p:cNvPr id="15" name="Text 13"/>
          <p:cNvSpPr/>
          <p:nvPr/>
        </p:nvSpPr>
        <p:spPr>
          <a:xfrm>
            <a:off x="793790" y="675358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Enterprise audit tool and clinical decision support system.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428548" y="569821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8548" y="6053257"/>
            <a:ext cx="6408063" cy="30480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18" name="Text 16"/>
          <p:cNvSpPr/>
          <p:nvPr/>
        </p:nvSpPr>
        <p:spPr>
          <a:xfrm>
            <a:off x="7428548" y="622756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Demonstrate Impact</a:t>
            </a:r>
            <a:endParaRPr lang="en-US" sz="2450" dirty="0"/>
          </a:p>
        </p:txBody>
      </p:sp>
      <p:sp>
        <p:nvSpPr>
          <p:cNvPr id="19" name="Text 17"/>
          <p:cNvSpPr/>
          <p:nvPr/>
        </p:nvSpPr>
        <p:spPr>
          <a:xfrm>
            <a:off x="7428548" y="6753582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Prove feasibility, scalability, and real-world applicability.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949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519" y="3165872"/>
            <a:ext cx="6827282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Black-Box Crisis in 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26519" y="4190762"/>
            <a:ext cx="13177361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learning models achieve remarkable accuracy, yet remain fundamentally opaque. This opacity creates three critical vulnerabilities: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26519" y="5088612"/>
            <a:ext cx="4254103" cy="2572583"/>
          </a:xfrm>
          <a:prstGeom prst="roundRect">
            <a:avLst>
              <a:gd name="adj" fmla="val 338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1665" y="5303758"/>
            <a:ext cx="285452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Hidden Bias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41665" y="5785128"/>
            <a:ext cx="3823811" cy="1328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Discriminatory patterns embedded in training data propagate silently through predictions, affecting hiring, lending, and healthcare decisions.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188148" y="5088612"/>
            <a:ext cx="4254103" cy="2572583"/>
          </a:xfrm>
          <a:prstGeom prst="roundRect">
            <a:avLst>
              <a:gd name="adj" fmla="val 338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03294" y="5303758"/>
            <a:ext cx="285452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Accountability Gap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03294" y="5785128"/>
            <a:ext cx="3823811" cy="1328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When AI systems fail, organizations cannot explain why—leaving them vulnerable to legal liability and stakeholder distrust.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9649778" y="5088612"/>
            <a:ext cx="4254103" cy="2572583"/>
          </a:xfrm>
          <a:prstGeom prst="roundRect">
            <a:avLst>
              <a:gd name="adj" fmla="val 338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64923" y="5303758"/>
            <a:ext cx="285452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Regulatory Risk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64923" y="5785128"/>
            <a:ext cx="3823811" cy="1660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EU AI Act, India's DPDP Bill, and emerging legislation mandate explainability. Non-compliance threatens market access and organizational legitimacy.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4181594"/>
            <a:ext cx="13042821" cy="1357789"/>
          </a:xfrm>
          <a:prstGeom prst="roundRect">
            <a:avLst>
              <a:gd name="adj" fmla="val 701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801410" y="4189214"/>
            <a:ext cx="4342448" cy="1342549"/>
          </a:xfrm>
          <a:prstGeom prst="roundRect">
            <a:avLst>
              <a:gd name="adj" fmla="val 7096"/>
            </a:avLst>
          </a:prstGeom>
          <a:solidFill>
            <a:srgbClr val="E0D7F4"/>
          </a:solidFill>
          <a:ln/>
        </p:spPr>
      </p:sp>
      <p:sp>
        <p:nvSpPr>
          <p:cNvPr id="5" name="Text 2"/>
          <p:cNvSpPr/>
          <p:nvPr/>
        </p:nvSpPr>
        <p:spPr>
          <a:xfrm>
            <a:off x="1028224" y="441602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Challenge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028224" y="4942046"/>
            <a:ext cx="38888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Accuracy without explainability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43857" y="4189214"/>
            <a:ext cx="4342567" cy="1342549"/>
          </a:xfrm>
          <a:prstGeom prst="rect">
            <a:avLst/>
          </a:prstGeom>
          <a:solidFill>
            <a:srgbClr val="E0D7F4"/>
          </a:solidFill>
          <a:ln/>
        </p:spPr>
      </p:sp>
      <p:sp>
        <p:nvSpPr>
          <p:cNvPr id="8" name="Shape 5"/>
          <p:cNvSpPr/>
          <p:nvPr/>
        </p:nvSpPr>
        <p:spPr>
          <a:xfrm>
            <a:off x="5143857" y="4189214"/>
            <a:ext cx="30480" cy="1342549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</p:sp>
      <p:sp>
        <p:nvSpPr>
          <p:cNvPr id="9" name="Text 6"/>
          <p:cNvSpPr/>
          <p:nvPr/>
        </p:nvSpPr>
        <p:spPr>
          <a:xfrm>
            <a:off x="5370671" y="441602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Solution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5370671" y="4942046"/>
            <a:ext cx="38889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Explainable AI (XAI)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486424" y="4189214"/>
            <a:ext cx="4342567" cy="1342549"/>
          </a:xfrm>
          <a:prstGeom prst="rect">
            <a:avLst/>
          </a:prstGeom>
          <a:solidFill>
            <a:srgbClr val="E0D7F4"/>
          </a:solidFill>
          <a:ln/>
        </p:spPr>
      </p:sp>
      <p:sp>
        <p:nvSpPr>
          <p:cNvPr id="12" name="Shape 9"/>
          <p:cNvSpPr/>
          <p:nvPr/>
        </p:nvSpPr>
        <p:spPr>
          <a:xfrm>
            <a:off x="9486424" y="4189214"/>
            <a:ext cx="30480" cy="1342549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</p:sp>
      <p:sp>
        <p:nvSpPr>
          <p:cNvPr id="13" name="Text 10"/>
          <p:cNvSpPr/>
          <p:nvPr/>
        </p:nvSpPr>
        <p:spPr>
          <a:xfrm>
            <a:off x="9713238" y="441602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Outcome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9713238" y="4942046"/>
            <a:ext cx="38889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Trust + Transparency + Compliance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93790" y="5794534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Explainable AI bridges the interpretability-accuracy gap by making model decisions transparent, traceable, and justifiable to stakeholders. Our thesis designs domain-specific XAI frameworks that embed explainability into enterprise governance and clinical practice—transforming AI from a black box into a trusted partner.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7145"/>
            <a:ext cx="10375821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Initial Exploration: Proof of Concept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200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validated XAI techniques through two foundational experiments using public datasets and established libraries.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8184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Usecases are  Explainable Loan Approval , Sentiment Analysis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63315"/>
            <a:ext cx="4090868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Experiment 1: Bias Detection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793790" y="4280059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Applied Fairlearn to detect demographic bias in loan approval predictions. Identified systematic disparities across protected attributes and quantified fairness metrics.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93574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Dataset: UCI Credit dataset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37794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Tool: Fairlearn bias detection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82013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Finding: 18% approval disparity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3663315"/>
            <a:ext cx="507027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Experiment 2: Model Explainability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7599521" y="42800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Used SHAP and LIME to explain individual predictions in loan approval and sentiment analysis, revealing top contributing features and decision logic.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5728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Dataset: Public financial + review data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60150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Tools: SHAP, LIME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645723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Output: Feature importance rankings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6366" y="811292"/>
            <a:ext cx="7784068" cy="13358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1: X-Trust (Enterprise AI Audit Platform)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166366" y="2438519"/>
            <a:ext cx="7784068" cy="932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X-Trust is an automated compliance engine designed for organizations deploying high-risk AI systems. It provides real-time auditing, bias detection, and transparency reporting—turning governance from reactive to proactive.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166366" y="3589615"/>
            <a:ext cx="3794879" cy="2128123"/>
          </a:xfrm>
          <a:prstGeom prst="roundRect">
            <a:avLst>
              <a:gd name="adj" fmla="val 3835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83417" y="3806666"/>
            <a:ext cx="2671524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 Case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383417" y="4257199"/>
            <a:ext cx="3360777" cy="1243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Enterprise risk and compliance teams audit deployed AI models for bias, robustness, and regulatory adherence.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10155436" y="3589615"/>
            <a:ext cx="3794998" cy="2128123"/>
          </a:xfrm>
          <a:prstGeom prst="roundRect">
            <a:avLst>
              <a:gd name="adj" fmla="val 3835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72487" y="3806666"/>
            <a:ext cx="2671524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Value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0372487" y="4257199"/>
            <a:ext cx="3360896" cy="932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Compliance Check Engine + Model Transparency Report (AI Audit Certificate).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166366" y="5911929"/>
            <a:ext cx="7784068" cy="1506379"/>
          </a:xfrm>
          <a:prstGeom prst="roundRect">
            <a:avLst>
              <a:gd name="adj" fmla="val 5417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83417" y="6128980"/>
            <a:ext cx="2671524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Methods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6383417" y="6579513"/>
            <a:ext cx="7349966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Bias detection (Fairlearn), explainability (SHAP/LIME), robustness testing, performance monitoring.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2585" y="536734"/>
            <a:ext cx="7748468" cy="670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X-Trust: Technical Architecture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682585" y="1597223"/>
            <a:ext cx="13265229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platform follows a modular pipeline that transforms raw models into audited, compliant AI systems ready for deployment.</a:t>
            </a:r>
            <a:endParaRPr lang="en-US" sz="15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7293" y="2128480"/>
            <a:ext cx="10315694" cy="4721185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47005" y="3307234"/>
            <a:ext cx="663256" cy="6632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056086" y="5504684"/>
            <a:ext cx="1936707" cy="820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Transpareny Report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8867" y="3308477"/>
            <a:ext cx="663255" cy="663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15304" y="5709878"/>
            <a:ext cx="1936707" cy="41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Evaluation</a:t>
            </a:r>
            <a:endParaRPr lang="en-US" sz="14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91350" y="3308477"/>
            <a:ext cx="663256" cy="66325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187787" y="5504684"/>
            <a:ext cx="1936708" cy="820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Automated Audit</a:t>
            </a:r>
            <a:endParaRPr lang="en-US" sz="14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350568" y="3308477"/>
            <a:ext cx="663256" cy="66325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707210" y="5504684"/>
            <a:ext cx="1936707" cy="820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Upload Model</a:t>
            </a:r>
            <a:endParaRPr lang="en-US" sz="1450" dirty="0"/>
          </a:p>
        </p:txBody>
      </p:sp>
      <p:sp>
        <p:nvSpPr>
          <p:cNvPr id="13" name="Text 6"/>
          <p:cNvSpPr/>
          <p:nvPr/>
        </p:nvSpPr>
        <p:spPr>
          <a:xfrm>
            <a:off x="682585" y="7068979"/>
            <a:ext cx="13265229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Input: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Pre-trained ML/DL model.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Output: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Comprehensive audit report with fairness scores, explanation dashboard, and compliance certification.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Enterprise Impact: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Reduces audit time from weeks to minutes while providing defensible documentation for regulators.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9577" y="939879"/>
            <a:ext cx="7837646" cy="1283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2: MedExplain (Clinical Decision Support System)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139577" y="2502813"/>
            <a:ext cx="7837646" cy="895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MedExplain brings explainability to clinical AI, enabling physicians to understand and trust AI-generated diagnostic recommendations. It combines prediction accuracy with human-interpretable explanations rooted in patient-specific evidence.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139577" y="3608546"/>
            <a:ext cx="3825478" cy="2045851"/>
          </a:xfrm>
          <a:prstGeom prst="roundRect">
            <a:avLst>
              <a:gd name="adj" fmla="val 3831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49008" y="3817977"/>
            <a:ext cx="2566154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 Case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349008" y="4250531"/>
            <a:ext cx="3406616" cy="1194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Clinicians review AI-predicted disease likelihood alongside transparent, evidence-based explanations for clinical decision-making.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10151626" y="3608546"/>
            <a:ext cx="3825597" cy="2045851"/>
          </a:xfrm>
          <a:prstGeom prst="roundRect">
            <a:avLst>
              <a:gd name="adj" fmla="val 3831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1057" y="3817977"/>
            <a:ext cx="2566154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Value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0361057" y="4250531"/>
            <a:ext cx="3406735" cy="895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Prediction + Top 3 Contributing Factors (SHAP) + Interactive Visual Dashboard.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6139577" y="5840968"/>
            <a:ext cx="7837646" cy="1448633"/>
          </a:xfrm>
          <a:prstGeom prst="roundRect">
            <a:avLst>
              <a:gd name="adj" fmla="val 5411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49008" y="6050399"/>
            <a:ext cx="2566154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Societal Impact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6349008" y="6482953"/>
            <a:ext cx="7418784" cy="597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Builds physician trust, improves diagnostic accuracy, enables evidence-based care, and ensures patient safety through transparency.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7350" y="727353"/>
            <a:ext cx="8255675" cy="694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C6284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MedExplain: Workflow &amp; Output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07350" y="1826300"/>
            <a:ext cx="13215699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MVP demonstrates how clinical explainability works end-to-end, from patient data ingestion through AI prediction to physician-friendly explanation.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07350" y="3003471"/>
            <a:ext cx="6506766" cy="202049"/>
          </a:xfrm>
          <a:prstGeom prst="roundRect">
            <a:avLst>
              <a:gd name="adj" fmla="val 4201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09399" y="3407569"/>
            <a:ext cx="2779157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Patient Data Input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909399" y="3876080"/>
            <a:ext cx="6102668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Clinical variables (age, blood pressure, cholesterol, glucose levels, medical history).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6165" y="2700338"/>
            <a:ext cx="6506885" cy="202049"/>
          </a:xfrm>
          <a:prstGeom prst="roundRect">
            <a:avLst>
              <a:gd name="adj" fmla="val 4201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18214" y="3104436"/>
            <a:ext cx="2779157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 Model Processing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7618214" y="3572947"/>
            <a:ext cx="6102787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Trained neural network computes disease probability and underlying decision factors.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07350" y="5230058"/>
            <a:ext cx="6506766" cy="202049"/>
          </a:xfrm>
          <a:prstGeom prst="roundRect">
            <a:avLst>
              <a:gd name="adj" fmla="val 4201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09399" y="5634157"/>
            <a:ext cx="2779157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SHAP Explainability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909399" y="6102668"/>
            <a:ext cx="6102668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Identifies top 3 contributing features and their influence on the prediction (positive/negative impact).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416165" y="4926925"/>
            <a:ext cx="6506885" cy="202049"/>
          </a:xfrm>
          <a:prstGeom prst="roundRect">
            <a:avLst>
              <a:gd name="adj" fmla="val 4201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18214" y="5331023"/>
            <a:ext cx="322445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 Dashboard Output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7618214" y="5799534"/>
            <a:ext cx="6102787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Prediction score + interactive visualizations (Plotly/Streamlit) showing feature contributions, risk factors, and clinical context.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07350" y="7178754"/>
            <a:ext cx="13215699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Physicians receive not just a prediction, but a justified, auditable clinical recommendation backed by patient-specific evidence.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2025-11-06T08:24:45Z</dcterms:created>
  <dcterms:modified xsi:type="dcterms:W3CDTF">2025-11-06T08:24:45Z</dcterms:modified>
</cp:coreProperties>
</file>